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50" r:id="rId2"/>
    <p:sldId id="394" r:id="rId3"/>
    <p:sldId id="391" r:id="rId4"/>
    <p:sldId id="323" r:id="rId5"/>
    <p:sldId id="395" r:id="rId6"/>
    <p:sldId id="396" r:id="rId7"/>
    <p:sldId id="397" r:id="rId8"/>
    <p:sldId id="398" r:id="rId9"/>
    <p:sldId id="393" r:id="rId10"/>
    <p:sldId id="392" r:id="rId11"/>
    <p:sldId id="389" r:id="rId12"/>
    <p:sldId id="385" r:id="rId13"/>
    <p:sldId id="386" r:id="rId14"/>
    <p:sldId id="390" r:id="rId15"/>
    <p:sldId id="399" r:id="rId1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CC0000"/>
    <a:srgbClr val="FF6600"/>
    <a:srgbClr val="A50021"/>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80" d="100"/>
          <a:sy n="80" d="100"/>
        </p:scale>
        <p:origin x="-1301"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0B1FB6A-8E8C-49DF-95A8-E4BFF19363E2}" type="datetimeFigureOut">
              <a:rPr lang="en-US" smtClean="0"/>
              <a:pPr/>
              <a:t>6/3/2016</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4674A99-7D9F-406B-846F-9D8F5704A35C}" type="slidenum">
              <a:rPr lang="en-GB" smtClean="0"/>
              <a:pPr/>
              <a:t>‹#›</a:t>
            </a:fld>
            <a:endParaRPr lang="en-GB" dirty="0"/>
          </a:p>
        </p:txBody>
      </p:sp>
    </p:spTree>
    <p:extLst>
      <p:ext uri="{BB962C8B-B14F-4D97-AF65-F5344CB8AC3E}">
        <p14:creationId xmlns:p14="http://schemas.microsoft.com/office/powerpoint/2010/main" xmlns="" val="3167956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A2CC789-DFEF-4712-AA40-8D6085514370}" type="datetimeFigureOut">
              <a:rPr lang="en-US" smtClean="0"/>
              <a:pPr/>
              <a:t>6/3/2016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5BBB0A0-2DF2-40E8-ABAB-80C638FFC17B}" type="slidenum">
              <a:rPr lang="en-GB" smtClean="0"/>
              <a:pPr/>
              <a:t>‹#›</a:t>
            </a:fld>
            <a:endParaRPr lang="en-GB" dirty="0"/>
          </a:p>
        </p:txBody>
      </p:sp>
    </p:spTree>
    <p:extLst>
      <p:ext uri="{BB962C8B-B14F-4D97-AF65-F5344CB8AC3E}">
        <p14:creationId xmlns:p14="http://schemas.microsoft.com/office/powerpoint/2010/main" xmlns="" val="262498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BBB0A0-2DF2-40E8-ABAB-80C638FFC17B}"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60A1BD3-43CE-4644-B2D7-10AE5440B837}" type="slidenum">
              <a:rPr lang="en-GB" smtClean="0"/>
              <a:pPr>
                <a:defRPr/>
              </a:pPr>
              <a:t>12</a:t>
            </a:fld>
            <a:endParaRPr lang="en-GB" dirty="0"/>
          </a:p>
        </p:txBody>
      </p:sp>
    </p:spTree>
    <p:extLst>
      <p:ext uri="{BB962C8B-B14F-4D97-AF65-F5344CB8AC3E}">
        <p14:creationId xmlns:p14="http://schemas.microsoft.com/office/powerpoint/2010/main" xmlns="" val="839957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60A1BD3-43CE-4644-B2D7-10AE5440B837}" type="slidenum">
              <a:rPr lang="en-GB" smtClean="0"/>
              <a:pPr>
                <a:defRPr/>
              </a:pPr>
              <a:t>13</a:t>
            </a:fld>
            <a:endParaRPr lang="en-GB" dirty="0"/>
          </a:p>
        </p:txBody>
      </p:sp>
    </p:spTree>
    <p:extLst>
      <p:ext uri="{BB962C8B-B14F-4D97-AF65-F5344CB8AC3E}">
        <p14:creationId xmlns:p14="http://schemas.microsoft.com/office/powerpoint/2010/main" xmlns="" val="839957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60A1BD3-43CE-4644-B2D7-10AE5440B837}" type="slidenum">
              <a:rPr lang="en-GB" smtClean="0"/>
              <a:pPr>
                <a:defRPr/>
              </a:pPr>
              <a:t>14</a:t>
            </a:fld>
            <a:endParaRPr lang="en-GB" dirty="0"/>
          </a:p>
        </p:txBody>
      </p:sp>
    </p:spTree>
    <p:extLst>
      <p:ext uri="{BB962C8B-B14F-4D97-AF65-F5344CB8AC3E}">
        <p14:creationId xmlns:p14="http://schemas.microsoft.com/office/powerpoint/2010/main" xmlns="" val="83995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60A1BD3-43CE-4644-B2D7-10AE5440B837}" type="slidenum">
              <a:rPr lang="en-GB" smtClean="0"/>
              <a:pPr>
                <a:defRPr/>
              </a:pPr>
              <a:t>2</a:t>
            </a:fld>
            <a:endParaRPr lang="en-GB"/>
          </a:p>
        </p:txBody>
      </p:sp>
    </p:spTree>
    <p:extLst>
      <p:ext uri="{BB962C8B-B14F-4D97-AF65-F5344CB8AC3E}">
        <p14:creationId xmlns="" xmlns:p14="http://schemas.microsoft.com/office/powerpoint/2010/main" val="83995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60A1BD3-43CE-4644-B2D7-10AE5440B837}" type="slidenum">
              <a:rPr lang="en-GB" smtClean="0"/>
              <a:pPr>
                <a:defRPr/>
              </a:pPr>
              <a:t>3</a:t>
            </a:fld>
            <a:endParaRPr lang="en-GB" dirty="0"/>
          </a:p>
        </p:txBody>
      </p:sp>
    </p:spTree>
    <p:extLst>
      <p:ext uri="{BB962C8B-B14F-4D97-AF65-F5344CB8AC3E}">
        <p14:creationId xmlns:p14="http://schemas.microsoft.com/office/powerpoint/2010/main" xmlns="" val="83995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60A1BD3-43CE-4644-B2D7-10AE5440B837}" type="slidenum">
              <a:rPr lang="en-GB" smtClean="0"/>
              <a:pPr>
                <a:defRPr/>
              </a:pPr>
              <a:t>4</a:t>
            </a:fld>
            <a:endParaRPr lang="en-GB" dirty="0"/>
          </a:p>
        </p:txBody>
      </p:sp>
    </p:spTree>
    <p:extLst>
      <p:ext uri="{BB962C8B-B14F-4D97-AF65-F5344CB8AC3E}">
        <p14:creationId xmlns:p14="http://schemas.microsoft.com/office/powerpoint/2010/main" xmlns="" val="83995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60A1BD3-43CE-4644-B2D7-10AE5440B837}" type="slidenum">
              <a:rPr lang="en-GB" smtClean="0"/>
              <a:pPr>
                <a:defRPr/>
              </a:pPr>
              <a:t>5</a:t>
            </a:fld>
            <a:endParaRPr lang="en-GB" dirty="0"/>
          </a:p>
        </p:txBody>
      </p:sp>
    </p:spTree>
    <p:extLst>
      <p:ext uri="{BB962C8B-B14F-4D97-AF65-F5344CB8AC3E}">
        <p14:creationId xmlns:p14="http://schemas.microsoft.com/office/powerpoint/2010/main" xmlns="" val="83995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60A1BD3-43CE-4644-B2D7-10AE5440B837}" type="slidenum">
              <a:rPr lang="en-GB" smtClean="0"/>
              <a:pPr>
                <a:defRPr/>
              </a:pPr>
              <a:t>6</a:t>
            </a:fld>
            <a:endParaRPr lang="en-GB" dirty="0"/>
          </a:p>
        </p:txBody>
      </p:sp>
    </p:spTree>
    <p:extLst>
      <p:ext uri="{BB962C8B-B14F-4D97-AF65-F5344CB8AC3E}">
        <p14:creationId xmlns:p14="http://schemas.microsoft.com/office/powerpoint/2010/main" xmlns="" val="83995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60A1BD3-43CE-4644-B2D7-10AE5440B837}" type="slidenum">
              <a:rPr lang="en-GB" smtClean="0"/>
              <a:pPr>
                <a:defRPr/>
              </a:pPr>
              <a:t>7</a:t>
            </a:fld>
            <a:endParaRPr lang="en-GB" dirty="0"/>
          </a:p>
        </p:txBody>
      </p:sp>
    </p:spTree>
    <p:extLst>
      <p:ext uri="{BB962C8B-B14F-4D97-AF65-F5344CB8AC3E}">
        <p14:creationId xmlns:p14="http://schemas.microsoft.com/office/powerpoint/2010/main" xmlns="" val="83995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60A1BD3-43CE-4644-B2D7-10AE5440B837}" type="slidenum">
              <a:rPr lang="en-GB" smtClean="0"/>
              <a:pPr>
                <a:defRPr/>
              </a:pPr>
              <a:t>8</a:t>
            </a:fld>
            <a:endParaRPr lang="en-GB" dirty="0"/>
          </a:p>
        </p:txBody>
      </p:sp>
    </p:spTree>
    <p:extLst>
      <p:ext uri="{BB962C8B-B14F-4D97-AF65-F5344CB8AC3E}">
        <p14:creationId xmlns:p14="http://schemas.microsoft.com/office/powerpoint/2010/main" xmlns="" val="83995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60A1BD3-43CE-4644-B2D7-10AE5440B837}" type="slidenum">
              <a:rPr lang="en-GB" smtClean="0"/>
              <a:pPr>
                <a:defRPr/>
              </a:pPr>
              <a:t>11</a:t>
            </a:fld>
            <a:endParaRPr lang="en-GB" dirty="0"/>
          </a:p>
        </p:txBody>
      </p:sp>
    </p:spTree>
    <p:extLst>
      <p:ext uri="{BB962C8B-B14F-4D97-AF65-F5344CB8AC3E}">
        <p14:creationId xmlns:p14="http://schemas.microsoft.com/office/powerpoint/2010/main" xmlns="" val="83995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1B1514-FAA4-4060-B9DD-D4C87F11C790}" type="datetimeFigureOut">
              <a:rPr lang="en-US" smtClean="0"/>
              <a:pPr/>
              <a:t>6/3/2016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024A95-26FD-4051-AB75-EE783B0A1DAA}"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1B1514-FAA4-4060-B9DD-D4C87F11C790}" type="datetimeFigureOut">
              <a:rPr lang="en-US" smtClean="0"/>
              <a:pPr/>
              <a:t>6/3/2016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024A95-26FD-4051-AB75-EE783B0A1DA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1B1514-FAA4-4060-B9DD-D4C87F11C790}" type="datetimeFigureOut">
              <a:rPr lang="en-US" smtClean="0"/>
              <a:pPr/>
              <a:t>6/3/2016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024A95-26FD-4051-AB75-EE783B0A1DAA}"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1B1514-FAA4-4060-B9DD-D4C87F11C790}" type="datetimeFigureOut">
              <a:rPr lang="en-US" smtClean="0"/>
              <a:pPr/>
              <a:t>6/3/2016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024A95-26FD-4051-AB75-EE783B0A1DAA}"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1B1514-FAA4-4060-B9DD-D4C87F11C790}" type="datetimeFigureOut">
              <a:rPr lang="en-US" smtClean="0"/>
              <a:pPr/>
              <a:t>6/3/2016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024A95-26FD-4051-AB75-EE783B0A1DAA}"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1B1514-FAA4-4060-B9DD-D4C87F11C790}" type="datetimeFigureOut">
              <a:rPr lang="en-US" smtClean="0"/>
              <a:pPr/>
              <a:t>6/3/2016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0024A95-26FD-4051-AB75-EE783B0A1DAA}"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1B1514-FAA4-4060-B9DD-D4C87F11C790}" type="datetimeFigureOut">
              <a:rPr lang="en-US" smtClean="0"/>
              <a:pPr/>
              <a:t>6/3/2016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0024A95-26FD-4051-AB75-EE783B0A1DAA}"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1B1514-FAA4-4060-B9DD-D4C87F11C790}" type="datetimeFigureOut">
              <a:rPr lang="en-US" smtClean="0"/>
              <a:pPr/>
              <a:t>6/3/2016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0024A95-26FD-4051-AB75-EE783B0A1DAA}"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B1514-FAA4-4060-B9DD-D4C87F11C790}" type="datetimeFigureOut">
              <a:rPr lang="en-US" smtClean="0"/>
              <a:pPr/>
              <a:t>6/3/2016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0024A95-26FD-4051-AB75-EE783B0A1DAA}"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B1514-FAA4-4060-B9DD-D4C87F11C790}" type="datetimeFigureOut">
              <a:rPr lang="en-US" smtClean="0"/>
              <a:pPr/>
              <a:t>6/3/2016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0024A95-26FD-4051-AB75-EE783B0A1DAA}"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B1514-FAA4-4060-B9DD-D4C87F11C790}" type="datetimeFigureOut">
              <a:rPr lang="en-US" smtClean="0"/>
              <a:pPr/>
              <a:t>6/3/2016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0024A95-26FD-4051-AB75-EE783B0A1DAA}"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B1514-FAA4-4060-B9DD-D4C87F11C790}" type="datetimeFigureOut">
              <a:rPr lang="en-US" smtClean="0"/>
              <a:pPr/>
              <a:t>6/3/2016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24A95-26FD-4051-AB75-EE783B0A1DA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rcRect l="17224" t="39497" r="49706" b="19824"/>
          <a:stretch>
            <a:fillRect/>
          </a:stretch>
        </p:blipFill>
        <p:spPr bwMode="auto">
          <a:xfrm>
            <a:off x="0" y="642918"/>
            <a:ext cx="9144000" cy="5429288"/>
          </a:xfrm>
          <a:prstGeom prst="rect">
            <a:avLst/>
          </a:prstGeom>
          <a:noFill/>
          <a:ln w="9525">
            <a:noFill/>
            <a:miter lim="800000"/>
            <a:headEnd/>
            <a:tailEnd/>
          </a:ln>
        </p:spPr>
      </p:pic>
      <p:sp>
        <p:nvSpPr>
          <p:cNvPr id="2" name="Title 1"/>
          <p:cNvSpPr>
            <a:spLocks noGrp="1"/>
          </p:cNvSpPr>
          <p:nvPr>
            <p:ph type="ctrTitle"/>
          </p:nvPr>
        </p:nvSpPr>
        <p:spPr>
          <a:xfrm>
            <a:off x="0" y="1"/>
            <a:ext cx="9144000" cy="1142984"/>
          </a:xfrm>
          <a:solidFill>
            <a:schemeClr val="tx1"/>
          </a:solidFill>
        </p:spPr>
        <p:txBody>
          <a:bodyPr>
            <a:normAutofit fontScale="90000"/>
          </a:bodyPr>
          <a:lstStyle/>
          <a:p>
            <a:r>
              <a:rPr lang="en-GB" sz="4000" b="1" dirty="0" smtClean="0">
                <a:solidFill>
                  <a:schemeClr val="bg1"/>
                </a:solidFill>
              </a:rPr>
              <a:t/>
            </a:r>
            <a:br>
              <a:rPr lang="en-GB" sz="4000" b="1" dirty="0" smtClean="0">
                <a:solidFill>
                  <a:schemeClr val="bg1"/>
                </a:solidFill>
              </a:rPr>
            </a:br>
            <a:r>
              <a:rPr lang="en-GB" sz="3600" dirty="0" smtClean="0"/>
              <a:t> </a:t>
            </a:r>
            <a:br>
              <a:rPr lang="en-GB" sz="3600" dirty="0" smtClean="0"/>
            </a:br>
            <a:r>
              <a:rPr lang="en-GB" sz="3200" b="1" dirty="0" smtClean="0">
                <a:solidFill>
                  <a:schemeClr val="bg1"/>
                </a:solidFill>
              </a:rPr>
              <a:t> </a:t>
            </a:r>
            <a:br>
              <a:rPr lang="en-GB" sz="3200" b="1" dirty="0" smtClean="0">
                <a:solidFill>
                  <a:schemeClr val="bg1"/>
                </a:solidFill>
              </a:rPr>
            </a:br>
            <a:r>
              <a:rPr lang="en-GB" sz="5300" b="1" dirty="0" smtClean="0">
                <a:solidFill>
                  <a:schemeClr val="bg1"/>
                </a:solidFill>
              </a:rPr>
              <a:t>Researching Assessment Practices</a:t>
            </a:r>
            <a:r>
              <a:rPr lang="en-GB" sz="3600" dirty="0" smtClean="0">
                <a:solidFill>
                  <a:srgbClr val="FFC000"/>
                </a:solidFill>
              </a:rPr>
              <a:t/>
            </a:r>
            <a:br>
              <a:rPr lang="en-GB" sz="3600" dirty="0" smtClean="0">
                <a:solidFill>
                  <a:srgbClr val="FFC000"/>
                </a:solidFill>
              </a:rPr>
            </a:br>
            <a:r>
              <a:rPr lang="en-GB" sz="3600" dirty="0" smtClean="0">
                <a:solidFill>
                  <a:srgbClr val="FFC000"/>
                </a:solidFill>
              </a:rPr>
              <a:t/>
            </a:r>
            <a:br>
              <a:rPr lang="en-GB" sz="3600" dirty="0" smtClean="0">
                <a:solidFill>
                  <a:srgbClr val="FFC000"/>
                </a:solidFill>
              </a:rPr>
            </a:br>
            <a:r>
              <a:rPr lang="en-GB" sz="3600" dirty="0" smtClean="0">
                <a:solidFill>
                  <a:schemeClr val="bg1"/>
                </a:solidFill>
              </a:rPr>
              <a:t/>
            </a:r>
            <a:br>
              <a:rPr lang="en-GB" sz="3600" dirty="0" smtClean="0">
                <a:solidFill>
                  <a:schemeClr val="bg1"/>
                </a:solidFill>
              </a:rPr>
            </a:br>
            <a:endParaRPr lang="en-GB" b="1"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0" y="5643578"/>
            <a:ext cx="9144000" cy="1214422"/>
          </a:xfrm>
          <a:solidFill>
            <a:schemeClr val="tx1"/>
          </a:solidFill>
        </p:spPr>
        <p:txBody>
          <a:bodyPr>
            <a:normAutofit fontScale="85000" lnSpcReduction="20000"/>
          </a:bodyPr>
          <a:lstStyle/>
          <a:p>
            <a:endParaRPr lang="en-GB" dirty="0" smtClean="0">
              <a:solidFill>
                <a:schemeClr val="bg1"/>
              </a:solidFill>
              <a:latin typeface="Arial" pitchFamily="34" charset="0"/>
              <a:cs typeface="Arial" pitchFamily="34" charset="0"/>
            </a:endParaRPr>
          </a:p>
          <a:p>
            <a:r>
              <a:rPr lang="en-GB" sz="6000" dirty="0" smtClean="0">
                <a:solidFill>
                  <a:srgbClr val="FFC000"/>
                </a:solidFill>
                <a:latin typeface="Arial" pitchFamily="34" charset="0"/>
                <a:cs typeface="Arial" pitchFamily="34" charset="0"/>
              </a:rPr>
              <a:t>Politics June </a:t>
            </a:r>
            <a:r>
              <a:rPr lang="en-GB" sz="6000" dirty="0" smtClean="0">
                <a:solidFill>
                  <a:srgbClr val="FFC000"/>
                </a:solidFill>
                <a:latin typeface="Arial" pitchFamily="34" charset="0"/>
                <a:cs typeface="Arial" pitchFamily="34" charset="0"/>
              </a:rPr>
              <a:t>3</a:t>
            </a:r>
            <a:r>
              <a:rPr lang="en-GB" sz="6000" baseline="30000" dirty="0" smtClean="0">
                <a:solidFill>
                  <a:srgbClr val="FFC000"/>
                </a:solidFill>
                <a:latin typeface="Arial" pitchFamily="34" charset="0"/>
                <a:cs typeface="Arial" pitchFamily="34" charset="0"/>
              </a:rPr>
              <a:t>rd</a:t>
            </a:r>
            <a:r>
              <a:rPr lang="en-GB" sz="6000" dirty="0" smtClean="0">
                <a:solidFill>
                  <a:srgbClr val="FFC000"/>
                </a:solidFill>
                <a:latin typeface="Arial" pitchFamily="34" charset="0"/>
                <a:cs typeface="Arial" pitchFamily="34" charset="0"/>
              </a:rPr>
              <a:t> 2016</a:t>
            </a:r>
            <a:endParaRPr lang="en-GB" sz="6000" dirty="0">
              <a:solidFill>
                <a:srgbClr val="FF0000"/>
              </a:solidFill>
              <a:latin typeface="Arial" pitchFamily="34" charset="0"/>
              <a:cs typeface="Arial" pitchFamily="34" charset="0"/>
            </a:endParaRPr>
          </a:p>
        </p:txBody>
      </p:sp>
      <p:sp>
        <p:nvSpPr>
          <p:cNvPr id="10" name="TextBox 9"/>
          <p:cNvSpPr txBox="1"/>
          <p:nvPr/>
        </p:nvSpPr>
        <p:spPr>
          <a:xfrm>
            <a:off x="0" y="5500702"/>
            <a:ext cx="4429124" cy="246221"/>
          </a:xfrm>
          <a:prstGeom prst="rect">
            <a:avLst/>
          </a:prstGeom>
          <a:noFill/>
        </p:spPr>
        <p:txBody>
          <a:bodyPr wrap="square" rtlCol="0">
            <a:spAutoFit/>
          </a:bodyPr>
          <a:lstStyle/>
          <a:p>
            <a:r>
              <a:rPr lang="en-GB" sz="1000" dirty="0" smtClean="0">
                <a:solidFill>
                  <a:schemeClr val="bg1">
                    <a:lumMod val="50000"/>
                  </a:schemeClr>
                </a:solidFill>
              </a:rPr>
              <a:t>Cool Music Abstract Wallpaper Designs - Rare photos rarephotos.info2560 × 1600</a:t>
            </a:r>
            <a:endParaRPr lang="en-GB" sz="1000" dirty="0">
              <a:solidFill>
                <a:schemeClr val="bg1">
                  <a:lumMod val="50000"/>
                </a:schemeClr>
              </a:solidFill>
            </a:endParaRPr>
          </a:p>
        </p:txBody>
      </p:sp>
      <p:sp>
        <p:nvSpPr>
          <p:cNvPr id="6" name="Rectangle 5"/>
          <p:cNvSpPr/>
          <p:nvPr/>
        </p:nvSpPr>
        <p:spPr>
          <a:xfrm>
            <a:off x="3929058" y="928670"/>
            <a:ext cx="1571636" cy="830997"/>
          </a:xfrm>
          <a:prstGeom prst="rect">
            <a:avLst/>
          </a:prstGeom>
        </p:spPr>
        <p:txBody>
          <a:bodyPr wrap="square">
            <a:spAutoFit/>
          </a:bodyPr>
          <a:lstStyle/>
          <a:p>
            <a:pPr algn="ctr"/>
            <a:r>
              <a:rPr lang="en-GB" sz="3200" dirty="0" smtClean="0">
                <a:solidFill>
                  <a:srgbClr val="FFC000"/>
                </a:solidFill>
                <a:latin typeface="Elephant" pitchFamily="18" charset="0"/>
              </a:rPr>
              <a:t>R</a:t>
            </a:r>
            <a:r>
              <a:rPr lang="en-GB" sz="4800" dirty="0" smtClean="0">
                <a:solidFill>
                  <a:srgbClr val="FFC000"/>
                </a:solidFill>
                <a:latin typeface="Elephant" pitchFamily="18" charset="0"/>
              </a:rPr>
              <a:t>A</a:t>
            </a:r>
            <a:r>
              <a:rPr lang="en-GB" sz="3200" dirty="0" smtClean="0">
                <a:solidFill>
                  <a:srgbClr val="FFC000"/>
                </a:solidFill>
                <a:latin typeface="Elephant" pitchFamily="18" charset="0"/>
              </a:rPr>
              <a:t>P</a:t>
            </a:r>
            <a:endParaRPr lang="en-GB" sz="3200" dirty="0">
              <a:solidFill>
                <a:srgbClr val="FFC000"/>
              </a:solidFill>
              <a:latin typeface="Elephan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18202" t="25435" r="17754" b="8634"/>
          <a:stretch/>
        </p:blipFill>
        <p:spPr bwMode="auto">
          <a:xfrm>
            <a:off x="251520" y="332656"/>
            <a:ext cx="8784976" cy="6408711"/>
          </a:xfrm>
          <a:prstGeom prst="rect">
            <a:avLst/>
          </a:prstGeom>
          <a:ln>
            <a:noFill/>
          </a:ln>
          <a:extLst>
            <a:ext uri="{53640926-AAD7-44D8-BBD7-CCE9431645EC}">
              <a14:shadowObscured xmlns="" xmlns:a14="http://schemas.microsoft.com/office/drawing/2010/main"/>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a:xfrm>
            <a:off x="0" y="928671"/>
            <a:ext cx="9144000" cy="5929330"/>
          </a:xfrm>
          <a:ln>
            <a:solidFill>
              <a:schemeClr val="bg1"/>
            </a:solidFill>
          </a:ln>
        </p:spPr>
        <p:txBody>
          <a:bodyPr>
            <a:normAutofit fontScale="70000" lnSpcReduction="20000"/>
          </a:bodyPr>
          <a:lstStyle/>
          <a:p>
            <a:pPr marL="1076325" indent="-1076325">
              <a:buNone/>
            </a:pPr>
            <a:endParaRPr lang="en-GB" sz="900" dirty="0" smtClean="0">
              <a:solidFill>
                <a:schemeClr val="bg1"/>
              </a:solidFill>
            </a:endParaRPr>
          </a:p>
          <a:p>
            <a:pPr marL="1076325" indent="-1076325"/>
            <a:endParaRPr lang="en-GB" dirty="0" smtClean="0">
              <a:solidFill>
                <a:srgbClr val="FFC000"/>
              </a:solidFill>
            </a:endParaRPr>
          </a:p>
          <a:p>
            <a:pPr marL="1076325" indent="-1076325"/>
            <a:r>
              <a:rPr lang="en-GB" sz="6300" dirty="0" smtClean="0">
                <a:solidFill>
                  <a:srgbClr val="FFC000"/>
                </a:solidFill>
              </a:rPr>
              <a:t>Liaison between RAP &amp; disciplines</a:t>
            </a:r>
          </a:p>
          <a:p>
            <a:pPr marL="1076325" indent="-1076325"/>
            <a:endParaRPr lang="en-GB" sz="1800" dirty="0" smtClean="0">
              <a:solidFill>
                <a:srgbClr val="FFC000"/>
              </a:solidFill>
            </a:endParaRPr>
          </a:p>
          <a:p>
            <a:pPr marL="1076325" indent="-1076325"/>
            <a:r>
              <a:rPr lang="en-GB" sz="6300" dirty="0" smtClean="0">
                <a:solidFill>
                  <a:srgbClr val="FFC000"/>
                </a:solidFill>
              </a:rPr>
              <a:t>Collate &amp; share resources</a:t>
            </a:r>
          </a:p>
          <a:p>
            <a:pPr marL="1076325" indent="-1076325"/>
            <a:endParaRPr lang="en-GB" sz="1800" dirty="0" smtClean="0">
              <a:solidFill>
                <a:srgbClr val="FFC000"/>
              </a:solidFill>
            </a:endParaRPr>
          </a:p>
          <a:p>
            <a:pPr marL="1076325" indent="-1076325"/>
            <a:r>
              <a:rPr lang="en-GB" sz="6300" dirty="0" smtClean="0">
                <a:solidFill>
                  <a:srgbClr val="FFC000"/>
                </a:solidFill>
              </a:rPr>
              <a:t>Co-ordinating specific events</a:t>
            </a:r>
          </a:p>
          <a:p>
            <a:pPr marL="1076325" indent="-1076325"/>
            <a:endParaRPr lang="en-GB" sz="1600" dirty="0" smtClean="0">
              <a:solidFill>
                <a:srgbClr val="FFC000"/>
              </a:solidFill>
            </a:endParaRPr>
          </a:p>
          <a:p>
            <a:pPr marL="1076325" indent="-1076325"/>
            <a:r>
              <a:rPr lang="en-GB" sz="6300" dirty="0" smtClean="0">
                <a:solidFill>
                  <a:srgbClr val="FFC000"/>
                </a:solidFill>
              </a:rPr>
              <a:t>Co-ordinating assessment approach within discipline</a:t>
            </a:r>
          </a:p>
          <a:p>
            <a:pPr marL="1076325" indent="-1076325"/>
            <a:endParaRPr lang="en-GB" sz="1600" dirty="0" smtClean="0">
              <a:solidFill>
                <a:srgbClr val="FFC000"/>
              </a:solidFill>
            </a:endParaRPr>
          </a:p>
          <a:p>
            <a:pPr marL="1076325" indent="-1076325"/>
            <a:r>
              <a:rPr lang="en-GB" sz="6300" dirty="0" smtClean="0">
                <a:solidFill>
                  <a:srgbClr val="FFC000"/>
                </a:solidFill>
              </a:rPr>
              <a:t>Involved in research</a:t>
            </a:r>
          </a:p>
          <a:p>
            <a:pPr marL="1076325" indent="-1076325">
              <a:buNone/>
            </a:pPr>
            <a:endParaRPr lang="en-GB" sz="6300" dirty="0" smtClean="0">
              <a:solidFill>
                <a:srgbClr val="FFC000"/>
              </a:solidFill>
            </a:endParaRPr>
          </a:p>
          <a:p>
            <a:pPr marL="1076325" indent="-1076325"/>
            <a:endParaRPr lang="en-GB" sz="1800" dirty="0" smtClean="0">
              <a:solidFill>
                <a:schemeClr val="bg1"/>
              </a:solidFill>
            </a:endParaRPr>
          </a:p>
          <a:p>
            <a:pPr marL="1076325" indent="-1076325"/>
            <a:endParaRPr lang="en-GB" sz="6300" dirty="0" smtClean="0">
              <a:solidFill>
                <a:srgbClr val="FFC000"/>
              </a:solidFill>
            </a:endParaRPr>
          </a:p>
          <a:p>
            <a:pPr marL="1076325" indent="-1076325"/>
            <a:endParaRPr lang="en-GB" sz="6300" dirty="0" smtClean="0">
              <a:solidFill>
                <a:srgbClr val="FFC000"/>
              </a:solidFill>
            </a:endParaRPr>
          </a:p>
          <a:p>
            <a:pPr marL="1076325" indent="-1076325"/>
            <a:endParaRPr lang="en-GB" sz="6300" dirty="0" smtClean="0">
              <a:solidFill>
                <a:srgbClr val="FFC000"/>
              </a:solidFill>
            </a:endParaRPr>
          </a:p>
          <a:p>
            <a:pPr marL="1076325" indent="-1076325"/>
            <a:endParaRPr lang="en-GB" sz="6300" dirty="0" smtClean="0">
              <a:solidFill>
                <a:schemeClr val="bg1"/>
              </a:solidFill>
            </a:endParaRPr>
          </a:p>
          <a:p>
            <a:pPr marL="1076325" indent="-1076325">
              <a:buNone/>
            </a:pPr>
            <a:endParaRPr lang="en-GB" sz="6300" dirty="0" smtClean="0">
              <a:solidFill>
                <a:schemeClr val="bg1"/>
              </a:solidFill>
            </a:endParaRPr>
          </a:p>
          <a:p>
            <a:pPr marL="1076325" indent="-1076325"/>
            <a:endParaRPr lang="en-GB" sz="1600" dirty="0" smtClean="0">
              <a:solidFill>
                <a:schemeClr val="bg1"/>
              </a:solidFill>
            </a:endParaRPr>
          </a:p>
          <a:p>
            <a:pPr marL="1076325" indent="-1076325">
              <a:buNone/>
            </a:pPr>
            <a:endParaRPr lang="en-GB" dirty="0" smtClean="0">
              <a:solidFill>
                <a:schemeClr val="bg1"/>
              </a:solidFill>
            </a:endParaRPr>
          </a:p>
        </p:txBody>
      </p:sp>
      <p:sp>
        <p:nvSpPr>
          <p:cNvPr id="6" name="Rectangle 4"/>
          <p:cNvSpPr>
            <a:spLocks noGrp="1" noChangeArrowheads="1"/>
          </p:cNvSpPr>
          <p:nvPr>
            <p:ph type="title"/>
          </p:nvPr>
        </p:nvSpPr>
        <p:spPr bwMode="auto">
          <a:xfrm>
            <a:off x="0" y="0"/>
            <a:ext cx="9144000" cy="857232"/>
          </a:xfrm>
          <a:prstGeom prst="rect">
            <a:avLst/>
          </a:prstGeom>
          <a:solidFill>
            <a:srgbClr val="FFC000"/>
          </a:solidFill>
          <a:ln w="76200">
            <a:noFill/>
            <a:miter lim="800000"/>
            <a:headEnd/>
            <a:tailEnd/>
          </a:ln>
        </p:spPr>
        <p:txBody>
          <a:bodyPr wrap="none" anchor="ctr">
            <a:normAutofit fontScale="90000"/>
          </a:bodyPr>
          <a:lstStyle/>
          <a:p>
            <a:r>
              <a:rPr lang="en-GB" sz="6600" b="1" dirty="0" smtClean="0"/>
              <a:t>Discipline Representatives</a:t>
            </a:r>
            <a:endParaRPr lang="en-GB" sz="6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a:xfrm>
            <a:off x="0" y="928670"/>
            <a:ext cx="9144000" cy="5929330"/>
          </a:xfrm>
          <a:ln>
            <a:solidFill>
              <a:schemeClr val="bg1"/>
            </a:solidFill>
          </a:ln>
        </p:spPr>
        <p:txBody>
          <a:bodyPr>
            <a:normAutofit lnSpcReduction="10000"/>
          </a:bodyPr>
          <a:lstStyle/>
          <a:p>
            <a:pPr marL="1076325" indent="-1076325">
              <a:buNone/>
            </a:pPr>
            <a:endParaRPr lang="en-GB" sz="900" dirty="0" smtClean="0">
              <a:solidFill>
                <a:schemeClr val="bg1"/>
              </a:solidFill>
            </a:endParaRPr>
          </a:p>
          <a:p>
            <a:pPr marL="1076325" indent="-1076325"/>
            <a:endParaRPr lang="en-GB" sz="1600" dirty="0" smtClean="0">
              <a:solidFill>
                <a:schemeClr val="bg1"/>
              </a:solidFill>
            </a:endParaRPr>
          </a:p>
          <a:p>
            <a:pPr marL="1076325" indent="-1076325"/>
            <a:endParaRPr lang="en-GB" sz="1000" dirty="0" smtClean="0">
              <a:solidFill>
                <a:schemeClr val="bg1"/>
              </a:solidFill>
            </a:endParaRPr>
          </a:p>
          <a:p>
            <a:pPr marL="0" indent="0">
              <a:buNone/>
            </a:pPr>
            <a:r>
              <a:rPr lang="en-GB" sz="4400" dirty="0" smtClean="0">
                <a:solidFill>
                  <a:schemeClr val="bg1"/>
                </a:solidFill>
              </a:rPr>
              <a:t>Level 1:  Ensuring Alignment of 				assessment across modules</a:t>
            </a:r>
          </a:p>
          <a:p>
            <a:pPr marL="0" indent="0">
              <a:buNone/>
            </a:pPr>
            <a:r>
              <a:rPr lang="en-GB" sz="2800" dirty="0" smtClean="0">
                <a:solidFill>
                  <a:srgbClr val="FFFF00"/>
                </a:solidFill>
              </a:rPr>
              <a:t>How to enable Level 1: systems and processes to support this?</a:t>
            </a:r>
          </a:p>
          <a:p>
            <a:pPr marL="0" indent="0">
              <a:buNone/>
            </a:pPr>
            <a:r>
              <a:rPr lang="en-GB" sz="2800" dirty="0" smtClean="0">
                <a:solidFill>
                  <a:srgbClr val="FFFF00"/>
                </a:solidFill>
              </a:rPr>
              <a:t>Process to review alignment at time of re-validation</a:t>
            </a:r>
          </a:p>
          <a:p>
            <a:pPr marL="1076325" indent="-1076325">
              <a:buNone/>
            </a:pPr>
            <a:endParaRPr lang="en-GB" sz="1000" dirty="0" smtClean="0">
              <a:solidFill>
                <a:schemeClr val="bg1"/>
              </a:solidFill>
            </a:endParaRPr>
          </a:p>
          <a:p>
            <a:pPr marL="1076325" indent="-1076325">
              <a:buNone/>
            </a:pPr>
            <a:endParaRPr lang="en-GB" sz="1000" dirty="0" smtClean="0">
              <a:solidFill>
                <a:schemeClr val="bg1"/>
              </a:solidFill>
            </a:endParaRPr>
          </a:p>
          <a:p>
            <a:pPr marL="0" indent="0">
              <a:buNone/>
            </a:pPr>
            <a:r>
              <a:rPr lang="en-GB" sz="4400" dirty="0" smtClean="0">
                <a:solidFill>
                  <a:schemeClr val="bg1"/>
                </a:solidFill>
              </a:rPr>
              <a:t>Level 2:  Assessing at programme and 		not necessarily the module 			level</a:t>
            </a:r>
          </a:p>
        </p:txBody>
      </p:sp>
      <p:sp>
        <p:nvSpPr>
          <p:cNvPr id="6" name="Rectangle 4"/>
          <p:cNvSpPr>
            <a:spLocks noGrp="1" noChangeArrowheads="1"/>
          </p:cNvSpPr>
          <p:nvPr>
            <p:ph type="title"/>
          </p:nvPr>
        </p:nvSpPr>
        <p:spPr bwMode="auto">
          <a:xfrm>
            <a:off x="0" y="0"/>
            <a:ext cx="9144000" cy="857232"/>
          </a:xfrm>
          <a:prstGeom prst="rect">
            <a:avLst/>
          </a:prstGeom>
          <a:solidFill>
            <a:srgbClr val="FFC000"/>
          </a:solidFill>
          <a:ln w="76200">
            <a:noFill/>
            <a:miter lim="800000"/>
            <a:headEnd/>
            <a:tailEnd/>
          </a:ln>
        </p:spPr>
        <p:txBody>
          <a:bodyPr wrap="none" anchor="ctr">
            <a:noAutofit/>
          </a:bodyPr>
          <a:lstStyle/>
          <a:p>
            <a:r>
              <a:rPr lang="en-GB" sz="5400" b="1" dirty="0" smtClean="0"/>
              <a:t>Programme Level Assessment</a:t>
            </a:r>
            <a:endParaRPr lang="en-GB" sz="5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a:xfrm>
            <a:off x="0" y="928670"/>
            <a:ext cx="9144000" cy="5929330"/>
          </a:xfrm>
          <a:ln>
            <a:solidFill>
              <a:schemeClr val="bg1"/>
            </a:solidFill>
          </a:ln>
        </p:spPr>
        <p:txBody>
          <a:bodyPr>
            <a:normAutofit fontScale="92500" lnSpcReduction="20000"/>
          </a:bodyPr>
          <a:lstStyle/>
          <a:p>
            <a:pPr marL="1076325" indent="-1076325">
              <a:buNone/>
            </a:pPr>
            <a:endParaRPr lang="en-GB" sz="900" dirty="0" smtClean="0">
              <a:solidFill>
                <a:schemeClr val="bg1"/>
              </a:solidFill>
            </a:endParaRPr>
          </a:p>
          <a:p>
            <a:pPr marL="1076325" indent="-1076325"/>
            <a:endParaRPr lang="en-GB" sz="900" dirty="0" smtClean="0">
              <a:solidFill>
                <a:schemeClr val="bg1"/>
              </a:solidFill>
            </a:endParaRPr>
          </a:p>
          <a:p>
            <a:pPr marL="1076325" indent="-1076325"/>
            <a:endParaRPr lang="en-GB" sz="1000" dirty="0" smtClean="0">
              <a:solidFill>
                <a:schemeClr val="bg1"/>
              </a:solidFill>
            </a:endParaRPr>
          </a:p>
          <a:p>
            <a:pPr marL="542925" indent="-542925"/>
            <a:r>
              <a:rPr lang="en-GB" sz="2900" dirty="0" smtClean="0">
                <a:solidFill>
                  <a:schemeClr val="bg1"/>
                </a:solidFill>
              </a:rPr>
              <a:t>Agreeing what is </a:t>
            </a:r>
            <a:r>
              <a:rPr lang="en-GB" sz="2900" dirty="0" smtClean="0">
                <a:solidFill>
                  <a:srgbClr val="FFC000"/>
                </a:solidFill>
              </a:rPr>
              <a:t>meaningful and appropriate assessment</a:t>
            </a:r>
          </a:p>
          <a:p>
            <a:pPr marL="542925" indent="-542925"/>
            <a:endParaRPr lang="en-GB" sz="1200" dirty="0" smtClean="0">
              <a:solidFill>
                <a:srgbClr val="FFC000"/>
              </a:solidFill>
            </a:endParaRPr>
          </a:p>
          <a:p>
            <a:pPr marL="542925" indent="-542925"/>
            <a:r>
              <a:rPr lang="en-GB" sz="2900" dirty="0" smtClean="0">
                <a:solidFill>
                  <a:srgbClr val="FFC000"/>
                </a:solidFill>
              </a:rPr>
              <a:t>Rationalising learning outcomes &amp; modules </a:t>
            </a:r>
            <a:r>
              <a:rPr lang="en-GB" sz="2900" dirty="0" smtClean="0">
                <a:solidFill>
                  <a:schemeClr val="bg1"/>
                </a:solidFill>
              </a:rPr>
              <a:t>where appropriate </a:t>
            </a:r>
          </a:p>
          <a:p>
            <a:pPr marL="542925" indent="-542925"/>
            <a:endParaRPr lang="en-GB" sz="1200" dirty="0" smtClean="0">
              <a:solidFill>
                <a:schemeClr val="bg1"/>
              </a:solidFill>
            </a:endParaRPr>
          </a:p>
          <a:p>
            <a:pPr marL="542925" indent="-542925"/>
            <a:r>
              <a:rPr lang="en-GB" sz="2900" dirty="0" smtClean="0">
                <a:solidFill>
                  <a:schemeClr val="bg1"/>
                </a:solidFill>
              </a:rPr>
              <a:t>Ensuring coherence in </a:t>
            </a:r>
            <a:r>
              <a:rPr lang="en-GB" sz="2900" dirty="0" smtClean="0">
                <a:solidFill>
                  <a:srgbClr val="FFC000"/>
                </a:solidFill>
              </a:rPr>
              <a:t>how all  modules fit  </a:t>
            </a:r>
            <a:r>
              <a:rPr lang="en-GB" sz="2900" dirty="0" smtClean="0">
                <a:solidFill>
                  <a:schemeClr val="bg1"/>
                </a:solidFill>
              </a:rPr>
              <a:t>together</a:t>
            </a:r>
          </a:p>
          <a:p>
            <a:pPr marL="542925" indent="-542925"/>
            <a:endParaRPr lang="en-GB" sz="1200" dirty="0" smtClean="0">
              <a:solidFill>
                <a:schemeClr val="bg1"/>
              </a:solidFill>
            </a:endParaRPr>
          </a:p>
          <a:p>
            <a:pPr marL="542925" indent="-542925"/>
            <a:endParaRPr lang="en-GB" sz="1100" dirty="0" smtClean="0">
              <a:solidFill>
                <a:srgbClr val="FFC000"/>
              </a:solidFill>
            </a:endParaRPr>
          </a:p>
          <a:p>
            <a:pPr marL="542925" indent="-542925"/>
            <a:r>
              <a:rPr lang="en-GB" sz="2900" dirty="0" smtClean="0">
                <a:solidFill>
                  <a:schemeClr val="bg1"/>
                </a:solidFill>
              </a:rPr>
              <a:t>Reviewing the </a:t>
            </a:r>
            <a:r>
              <a:rPr lang="en-GB" sz="2900" dirty="0" smtClean="0">
                <a:solidFill>
                  <a:srgbClr val="FFC000"/>
                </a:solidFill>
              </a:rPr>
              <a:t>nature of assessment tasks </a:t>
            </a:r>
            <a:r>
              <a:rPr lang="en-GB" sz="2900" dirty="0" smtClean="0">
                <a:solidFill>
                  <a:schemeClr val="bg1"/>
                </a:solidFill>
              </a:rPr>
              <a:t>across modules and years to ensure a varied and appropriate diet </a:t>
            </a:r>
          </a:p>
          <a:p>
            <a:pPr marL="542925" indent="-542925"/>
            <a:endParaRPr lang="en-GB" sz="1200" dirty="0" smtClean="0">
              <a:solidFill>
                <a:srgbClr val="FFC000"/>
              </a:solidFill>
            </a:endParaRPr>
          </a:p>
          <a:p>
            <a:pPr marL="542925" indent="-542925"/>
            <a:r>
              <a:rPr lang="en-GB" sz="2900" dirty="0" smtClean="0">
                <a:solidFill>
                  <a:srgbClr val="FFC000"/>
                </a:solidFill>
              </a:rPr>
              <a:t>Considering how issues of choice / flexibility</a:t>
            </a:r>
            <a:r>
              <a:rPr lang="en-GB" sz="2900" dirty="0" smtClean="0">
                <a:solidFill>
                  <a:schemeClr val="bg1"/>
                </a:solidFill>
              </a:rPr>
              <a:t> are being addressed. </a:t>
            </a:r>
          </a:p>
          <a:p>
            <a:pPr marL="542925" indent="-542925"/>
            <a:endParaRPr lang="en-GB" sz="1100" dirty="0" smtClean="0">
              <a:solidFill>
                <a:srgbClr val="FFC000"/>
              </a:solidFill>
            </a:endParaRPr>
          </a:p>
          <a:p>
            <a:pPr marL="542925" lvl="1" indent="-542925">
              <a:buFont typeface="Arial" pitchFamily="34" charset="0"/>
              <a:buChar char="•"/>
            </a:pPr>
            <a:r>
              <a:rPr lang="en-GB" sz="2900" dirty="0" smtClean="0">
                <a:solidFill>
                  <a:schemeClr val="bg1"/>
                </a:solidFill>
              </a:rPr>
              <a:t>Reviewing </a:t>
            </a:r>
            <a:r>
              <a:rPr lang="en-GB" sz="2900" dirty="0" smtClean="0">
                <a:solidFill>
                  <a:srgbClr val="FFC000"/>
                </a:solidFill>
              </a:rPr>
              <a:t>timings</a:t>
            </a:r>
            <a:r>
              <a:rPr lang="en-GB" sz="2900" dirty="0" smtClean="0">
                <a:solidFill>
                  <a:schemeClr val="bg1"/>
                </a:solidFill>
              </a:rPr>
              <a:t> of assessment</a:t>
            </a:r>
          </a:p>
          <a:p>
            <a:pPr marL="542925" indent="-542925"/>
            <a:endParaRPr lang="en-GB" sz="1200" dirty="0" smtClean="0">
              <a:solidFill>
                <a:schemeClr val="bg1"/>
              </a:solidFill>
            </a:endParaRPr>
          </a:p>
          <a:p>
            <a:pPr marL="542925" indent="-542925"/>
            <a:r>
              <a:rPr lang="en-GB" sz="2900" dirty="0" smtClean="0">
                <a:solidFill>
                  <a:schemeClr val="bg1"/>
                </a:solidFill>
              </a:rPr>
              <a:t>Reviewing the </a:t>
            </a:r>
            <a:r>
              <a:rPr lang="en-GB" sz="2900" dirty="0" smtClean="0">
                <a:solidFill>
                  <a:srgbClr val="FFC000"/>
                </a:solidFill>
              </a:rPr>
              <a:t>balance and alignment </a:t>
            </a:r>
            <a:r>
              <a:rPr lang="en-GB" sz="2900" dirty="0" smtClean="0">
                <a:solidFill>
                  <a:schemeClr val="bg1"/>
                </a:solidFill>
              </a:rPr>
              <a:t>of formative and summative assessment</a:t>
            </a:r>
            <a:endParaRPr lang="en-GB" sz="2900" dirty="0" smtClean="0"/>
          </a:p>
          <a:p>
            <a:pPr marL="85725" indent="-85725">
              <a:buNone/>
            </a:pPr>
            <a:endParaRPr lang="en-GB" sz="4400" dirty="0" smtClean="0">
              <a:solidFill>
                <a:schemeClr val="bg1"/>
              </a:solidFill>
            </a:endParaRPr>
          </a:p>
        </p:txBody>
      </p:sp>
      <p:sp>
        <p:nvSpPr>
          <p:cNvPr id="6" name="Rectangle 4"/>
          <p:cNvSpPr>
            <a:spLocks noGrp="1" noChangeArrowheads="1"/>
          </p:cNvSpPr>
          <p:nvPr>
            <p:ph type="title"/>
          </p:nvPr>
        </p:nvSpPr>
        <p:spPr bwMode="auto">
          <a:xfrm>
            <a:off x="0" y="0"/>
            <a:ext cx="9144000" cy="857232"/>
          </a:xfrm>
          <a:prstGeom prst="rect">
            <a:avLst/>
          </a:prstGeom>
          <a:solidFill>
            <a:srgbClr val="FFC000"/>
          </a:solidFill>
          <a:ln w="76200">
            <a:noFill/>
            <a:miter lim="800000"/>
            <a:headEnd/>
            <a:tailEnd/>
          </a:ln>
        </p:spPr>
        <p:txBody>
          <a:bodyPr wrap="none" anchor="ctr">
            <a:noAutofit/>
          </a:bodyPr>
          <a:lstStyle/>
          <a:p>
            <a:r>
              <a:rPr lang="en-GB" sz="5400" b="1" dirty="0" smtClean="0"/>
              <a:t>Level 1</a:t>
            </a:r>
            <a:endParaRPr lang="en-GB" sz="5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a:xfrm>
            <a:off x="0" y="928670"/>
            <a:ext cx="9144000" cy="5929330"/>
          </a:xfrm>
          <a:ln>
            <a:solidFill>
              <a:schemeClr val="bg1"/>
            </a:solidFill>
          </a:ln>
        </p:spPr>
        <p:txBody>
          <a:bodyPr>
            <a:normAutofit/>
          </a:bodyPr>
          <a:lstStyle/>
          <a:p>
            <a:pPr marL="1076325" indent="-1076325">
              <a:buNone/>
            </a:pPr>
            <a:endParaRPr lang="en-GB" sz="900" dirty="0" smtClean="0">
              <a:solidFill>
                <a:schemeClr val="bg1"/>
              </a:solidFill>
            </a:endParaRPr>
          </a:p>
          <a:p>
            <a:pPr marL="1076325" indent="-1076325"/>
            <a:endParaRPr lang="en-GB" sz="900" dirty="0" smtClean="0">
              <a:solidFill>
                <a:schemeClr val="bg1"/>
              </a:solidFill>
            </a:endParaRPr>
          </a:p>
          <a:p>
            <a:pPr marL="1076325" indent="-1076325"/>
            <a:endParaRPr lang="en-GB" sz="1000" dirty="0" smtClean="0">
              <a:solidFill>
                <a:schemeClr val="bg1"/>
              </a:solidFill>
            </a:endParaRPr>
          </a:p>
          <a:p>
            <a:pPr marL="542925" indent="-542925"/>
            <a:r>
              <a:rPr lang="en-GB" sz="2900" dirty="0" smtClean="0">
                <a:solidFill>
                  <a:schemeClr val="bg1"/>
                </a:solidFill>
              </a:rPr>
              <a:t>The degree to which students feel part of a learning community</a:t>
            </a:r>
          </a:p>
          <a:p>
            <a:pPr marL="542925" indent="-542925"/>
            <a:endParaRPr lang="en-GB" sz="2900" dirty="0" smtClean="0">
              <a:solidFill>
                <a:schemeClr val="bg1"/>
              </a:solidFill>
            </a:endParaRPr>
          </a:p>
          <a:p>
            <a:pPr marL="542925" indent="-542925"/>
            <a:r>
              <a:rPr lang="en-GB" sz="2900" dirty="0" smtClean="0">
                <a:solidFill>
                  <a:schemeClr val="bg1"/>
                </a:solidFill>
              </a:rPr>
              <a:t>Do students feel that their feedback is being used to enhance programme design?</a:t>
            </a:r>
          </a:p>
          <a:p>
            <a:pPr marL="542925" indent="-542925"/>
            <a:endParaRPr lang="en-GB" sz="2900" dirty="0" smtClean="0">
              <a:solidFill>
                <a:schemeClr val="bg1"/>
              </a:solidFill>
            </a:endParaRPr>
          </a:p>
          <a:p>
            <a:pPr marL="542925" indent="-542925"/>
            <a:r>
              <a:rPr lang="en-GB" sz="2900" dirty="0" smtClean="0">
                <a:solidFill>
                  <a:schemeClr val="bg1"/>
                </a:solidFill>
              </a:rPr>
              <a:t>Depth of learning; application, and synthesis to try and capture notions of deep approaches. </a:t>
            </a:r>
          </a:p>
          <a:p>
            <a:pPr marL="542925" indent="-542925"/>
            <a:endParaRPr lang="en-GB" sz="2900" dirty="0" smtClean="0"/>
          </a:p>
          <a:p>
            <a:pPr marL="85725" indent="-85725">
              <a:buNone/>
            </a:pPr>
            <a:endParaRPr lang="en-GB" sz="4400" dirty="0" smtClean="0">
              <a:solidFill>
                <a:schemeClr val="bg1"/>
              </a:solidFill>
            </a:endParaRPr>
          </a:p>
        </p:txBody>
      </p:sp>
      <p:sp>
        <p:nvSpPr>
          <p:cNvPr id="6" name="Rectangle 4"/>
          <p:cNvSpPr>
            <a:spLocks noGrp="1" noChangeArrowheads="1"/>
          </p:cNvSpPr>
          <p:nvPr>
            <p:ph type="title"/>
          </p:nvPr>
        </p:nvSpPr>
        <p:spPr bwMode="auto">
          <a:xfrm>
            <a:off x="0" y="0"/>
            <a:ext cx="9144000" cy="857232"/>
          </a:xfrm>
          <a:prstGeom prst="rect">
            <a:avLst/>
          </a:prstGeom>
          <a:solidFill>
            <a:srgbClr val="FFC000"/>
          </a:solidFill>
          <a:ln w="76200">
            <a:noFill/>
            <a:miter lim="800000"/>
            <a:headEnd/>
            <a:tailEnd/>
          </a:ln>
        </p:spPr>
        <p:txBody>
          <a:bodyPr wrap="none" anchor="ctr">
            <a:noAutofit/>
          </a:bodyPr>
          <a:lstStyle/>
          <a:p>
            <a:r>
              <a:rPr lang="en-GB" sz="4800" b="1" dirty="0" smtClean="0"/>
              <a:t>Changes in emphasis in NSS 2017</a:t>
            </a:r>
            <a:endParaRPr lang="en-GB" sz="4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14441" t="21280" r="16685" b="6537"/>
          <a:stretch>
            <a:fillRect/>
          </a:stretch>
        </p:blipFill>
        <p:spPr bwMode="auto">
          <a:xfrm>
            <a:off x="142844" y="285728"/>
            <a:ext cx="8858312" cy="6429419"/>
          </a:xfrm>
          <a:prstGeom prst="rect">
            <a:avLst/>
          </a:prstGeom>
          <a:noFill/>
          <a:ln w="9525">
            <a:noFill/>
            <a:miter lim="800000"/>
            <a:headEnd/>
            <a:tailEnd/>
          </a:ln>
        </p:spPr>
      </p:pic>
      <p:sp>
        <p:nvSpPr>
          <p:cNvPr id="3" name="TextBox 2"/>
          <p:cNvSpPr txBox="1"/>
          <p:nvPr/>
        </p:nvSpPr>
        <p:spPr>
          <a:xfrm>
            <a:off x="142844" y="6143644"/>
            <a:ext cx="2357454" cy="369332"/>
          </a:xfrm>
          <a:prstGeom prst="rect">
            <a:avLst/>
          </a:prstGeom>
          <a:solidFill>
            <a:schemeClr val="accent6">
              <a:lumMod val="75000"/>
            </a:schemeClr>
          </a:solidFill>
        </p:spPr>
        <p:txBody>
          <a:bodyPr wrap="square" rtlCol="0">
            <a:spAutoFit/>
          </a:bodyPr>
          <a:lstStyle/>
          <a:p>
            <a:r>
              <a:rPr lang="en-GB" dirty="0" smtClean="0"/>
              <a:t>Bespoke training</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a:xfrm>
            <a:off x="0" y="1196975"/>
            <a:ext cx="9144000" cy="5661025"/>
          </a:xfrm>
          <a:ln>
            <a:solidFill>
              <a:schemeClr val="bg1"/>
            </a:solidFill>
          </a:ln>
        </p:spPr>
        <p:txBody>
          <a:bodyPr>
            <a:normAutofit/>
          </a:bodyPr>
          <a:lstStyle/>
          <a:p>
            <a:pPr marL="714375" indent="-714375">
              <a:buNone/>
            </a:pPr>
            <a:r>
              <a:rPr lang="en-GB" dirty="0" smtClean="0">
                <a:solidFill>
                  <a:schemeClr val="bg1"/>
                </a:solidFill>
              </a:rPr>
              <a:t>			</a:t>
            </a:r>
          </a:p>
          <a:p>
            <a:pPr marL="1257300" indent="-895350"/>
            <a:r>
              <a:rPr lang="en-GB" dirty="0" smtClean="0">
                <a:solidFill>
                  <a:schemeClr val="bg1"/>
                </a:solidFill>
              </a:rPr>
              <a:t>What do we know about </a:t>
            </a:r>
            <a:r>
              <a:rPr lang="en-GB" dirty="0" smtClean="0">
                <a:solidFill>
                  <a:srgbClr val="FFC000"/>
                </a:solidFill>
              </a:rPr>
              <a:t>key principles underpinning effective assessment feedback designs</a:t>
            </a:r>
            <a:r>
              <a:rPr lang="en-GB" dirty="0" smtClean="0">
                <a:solidFill>
                  <a:schemeClr val="bg1"/>
                </a:solidFill>
              </a:rPr>
              <a:t>?</a:t>
            </a:r>
          </a:p>
          <a:p>
            <a:pPr marL="1257300" indent="-895350"/>
            <a:endParaRPr lang="en-GB" sz="1400" dirty="0" smtClean="0">
              <a:solidFill>
                <a:schemeClr val="bg1"/>
              </a:solidFill>
            </a:endParaRPr>
          </a:p>
          <a:p>
            <a:pPr marL="1257300" indent="-895350"/>
            <a:r>
              <a:rPr lang="en-GB" dirty="0" smtClean="0">
                <a:solidFill>
                  <a:schemeClr val="bg1"/>
                </a:solidFill>
              </a:rPr>
              <a:t>University priorities moving forward </a:t>
            </a:r>
          </a:p>
          <a:p>
            <a:pPr marL="1257300" indent="-895350"/>
            <a:endParaRPr lang="en-GB" sz="1400" dirty="0" smtClean="0">
              <a:solidFill>
                <a:schemeClr val="bg1"/>
              </a:solidFill>
            </a:endParaRPr>
          </a:p>
          <a:p>
            <a:pPr marL="1257300" indent="-895350"/>
            <a:r>
              <a:rPr lang="en-GB" dirty="0" smtClean="0">
                <a:solidFill>
                  <a:schemeClr val="bg1"/>
                </a:solidFill>
              </a:rPr>
              <a:t>Can (EAT) evaluation tool help to explore dimensions of assessment feedback practice</a:t>
            </a:r>
          </a:p>
          <a:p>
            <a:pPr marL="1257300" indent="-895350"/>
            <a:r>
              <a:rPr lang="en-GB" dirty="0" smtClean="0">
                <a:solidFill>
                  <a:schemeClr val="bg1"/>
                </a:solidFill>
              </a:rPr>
              <a:t>What can we do now? </a:t>
            </a:r>
          </a:p>
        </p:txBody>
      </p:sp>
      <p:sp>
        <p:nvSpPr>
          <p:cNvPr id="6" name="Rectangle 4"/>
          <p:cNvSpPr>
            <a:spLocks noGrp="1" noChangeArrowheads="1"/>
          </p:cNvSpPr>
          <p:nvPr>
            <p:ph type="title"/>
          </p:nvPr>
        </p:nvSpPr>
        <p:spPr bwMode="auto">
          <a:xfrm>
            <a:off x="0" y="0"/>
            <a:ext cx="9144000" cy="1143000"/>
          </a:xfrm>
          <a:prstGeom prst="rect">
            <a:avLst/>
          </a:prstGeom>
          <a:solidFill>
            <a:srgbClr val="A50021"/>
          </a:solidFill>
          <a:ln w="76200">
            <a:noFill/>
            <a:miter lim="800000"/>
            <a:headEnd/>
            <a:tailEnd/>
          </a:ln>
        </p:spPr>
        <p:txBody>
          <a:bodyPr wrap="none" anchor="ctr">
            <a:normAutofit/>
          </a:bodyPr>
          <a:lstStyle/>
          <a:p>
            <a:r>
              <a:rPr lang="en-GB" sz="6600" b="1" dirty="0" smtClean="0">
                <a:solidFill>
                  <a:schemeClr val="bg1"/>
                </a:solidFill>
              </a:rPr>
              <a:t>Overview</a:t>
            </a:r>
            <a:endParaRPr lang="en-GB" sz="6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a:xfrm>
            <a:off x="0" y="0"/>
            <a:ext cx="9144000" cy="6858000"/>
          </a:xfrm>
          <a:ln>
            <a:solidFill>
              <a:schemeClr val="bg1"/>
            </a:solidFill>
          </a:ln>
        </p:spPr>
        <p:txBody>
          <a:bodyPr>
            <a:normAutofit/>
          </a:bodyPr>
          <a:lstStyle/>
          <a:p>
            <a:pPr marL="1076325" indent="-1076325">
              <a:buNone/>
            </a:pPr>
            <a:endParaRPr lang="en-GB" sz="900" dirty="0" smtClean="0">
              <a:solidFill>
                <a:schemeClr val="bg1"/>
              </a:solidFill>
            </a:endParaRPr>
          </a:p>
          <a:p>
            <a:pPr marL="1076325" indent="-1076325"/>
            <a:endParaRPr lang="en-GB" sz="1600" dirty="0" smtClean="0">
              <a:solidFill>
                <a:schemeClr val="bg1"/>
              </a:solidFill>
            </a:endParaRPr>
          </a:p>
          <a:p>
            <a:pPr marL="1076325" indent="-1076325"/>
            <a:endParaRPr lang="en-GB" sz="1000" dirty="0" smtClean="0">
              <a:solidFill>
                <a:schemeClr val="bg1"/>
              </a:solidFill>
            </a:endParaRPr>
          </a:p>
          <a:p>
            <a:pPr marL="0" indent="0" algn="ctr">
              <a:buNone/>
            </a:pPr>
            <a:r>
              <a:rPr lang="en-GB" sz="4400" dirty="0" smtClean="0">
                <a:solidFill>
                  <a:schemeClr val="bg1"/>
                </a:solidFill>
              </a:rPr>
              <a:t>Coherence</a:t>
            </a:r>
          </a:p>
          <a:p>
            <a:pPr marL="0" indent="0" algn="ctr">
              <a:buNone/>
            </a:pPr>
            <a:endParaRPr lang="en-GB" sz="4400" dirty="0" smtClean="0">
              <a:solidFill>
                <a:schemeClr val="bg1"/>
              </a:solidFill>
            </a:endParaRPr>
          </a:p>
          <a:p>
            <a:pPr marL="0" indent="0" algn="ctr">
              <a:buNone/>
            </a:pPr>
            <a:r>
              <a:rPr lang="en-GB" sz="4400" dirty="0" smtClean="0">
                <a:solidFill>
                  <a:schemeClr val="bg1"/>
                </a:solidFill>
              </a:rPr>
              <a:t>Consistency</a:t>
            </a:r>
          </a:p>
          <a:p>
            <a:pPr marL="0" indent="0" algn="ctr">
              <a:buNone/>
            </a:pPr>
            <a:endParaRPr lang="en-GB" sz="4400" dirty="0" smtClean="0">
              <a:solidFill>
                <a:schemeClr val="bg1"/>
              </a:solidFill>
            </a:endParaRPr>
          </a:p>
          <a:p>
            <a:pPr marL="0" indent="0" algn="ctr">
              <a:buNone/>
            </a:pPr>
            <a:r>
              <a:rPr lang="en-GB" sz="4400" dirty="0" smtClean="0">
                <a:solidFill>
                  <a:schemeClr val="bg1"/>
                </a:solidFill>
              </a:rPr>
              <a:t>Collaboration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a:xfrm>
            <a:off x="0" y="928670"/>
            <a:ext cx="9144000" cy="5929330"/>
          </a:xfrm>
          <a:ln>
            <a:solidFill>
              <a:schemeClr val="bg1"/>
            </a:solidFill>
          </a:ln>
        </p:spPr>
        <p:txBody>
          <a:bodyPr>
            <a:normAutofit/>
          </a:bodyPr>
          <a:lstStyle/>
          <a:p>
            <a:pPr marL="1076325" indent="-1076325">
              <a:buNone/>
            </a:pPr>
            <a:endParaRPr lang="en-GB" sz="900" dirty="0" smtClean="0">
              <a:solidFill>
                <a:schemeClr val="bg1"/>
              </a:solidFill>
            </a:endParaRPr>
          </a:p>
          <a:p>
            <a:pPr marL="1257300" indent="-895350"/>
            <a:r>
              <a:rPr lang="en-GB" dirty="0" smtClean="0">
                <a:solidFill>
                  <a:schemeClr val="bg1"/>
                </a:solidFill>
              </a:rPr>
              <a:t>Clarifying student entitlement</a:t>
            </a:r>
          </a:p>
          <a:p>
            <a:pPr marL="1257300" indent="-895350"/>
            <a:endParaRPr lang="en-GB" sz="1000" dirty="0" smtClean="0">
              <a:solidFill>
                <a:schemeClr val="bg1"/>
              </a:solidFill>
            </a:endParaRPr>
          </a:p>
          <a:p>
            <a:pPr marL="1257300" indent="-895350"/>
            <a:r>
              <a:rPr lang="en-GB" dirty="0" smtClean="0">
                <a:solidFill>
                  <a:schemeClr val="bg1"/>
                </a:solidFill>
              </a:rPr>
              <a:t>Making the requirements of assessment explicit</a:t>
            </a:r>
          </a:p>
          <a:p>
            <a:pPr marL="1257300" indent="-895350"/>
            <a:endParaRPr lang="en-GB" sz="1000" dirty="0" smtClean="0">
              <a:solidFill>
                <a:schemeClr val="bg1"/>
              </a:solidFill>
            </a:endParaRPr>
          </a:p>
          <a:p>
            <a:pPr marL="1257300" indent="-895350"/>
            <a:r>
              <a:rPr lang="en-GB" dirty="0" smtClean="0">
                <a:solidFill>
                  <a:schemeClr val="bg1"/>
                </a:solidFill>
              </a:rPr>
              <a:t>Reducing the burden of assessment</a:t>
            </a:r>
          </a:p>
          <a:p>
            <a:pPr marL="1257300" indent="-895350"/>
            <a:endParaRPr lang="en-GB" sz="1000" dirty="0" smtClean="0">
              <a:solidFill>
                <a:schemeClr val="bg1"/>
              </a:solidFill>
            </a:endParaRPr>
          </a:p>
          <a:p>
            <a:pPr marL="1257300" indent="-895350"/>
            <a:r>
              <a:rPr lang="en-GB" dirty="0" smtClean="0">
                <a:solidFill>
                  <a:schemeClr val="bg1"/>
                </a:solidFill>
              </a:rPr>
              <a:t>Focused feedback</a:t>
            </a:r>
          </a:p>
          <a:p>
            <a:pPr marL="1257300" indent="-895350"/>
            <a:endParaRPr lang="en-GB" sz="1000" dirty="0" smtClean="0">
              <a:solidFill>
                <a:schemeClr val="bg1"/>
              </a:solidFill>
            </a:endParaRPr>
          </a:p>
          <a:p>
            <a:pPr marL="1257300" indent="-895350"/>
            <a:r>
              <a:rPr lang="en-GB" dirty="0" smtClean="0">
                <a:solidFill>
                  <a:schemeClr val="bg1"/>
                </a:solidFill>
              </a:rPr>
              <a:t>Fitness for purpose of evaluation forms</a:t>
            </a:r>
          </a:p>
          <a:p>
            <a:pPr marL="1257300" indent="-895350"/>
            <a:endParaRPr lang="en-GB" sz="1000" dirty="0" smtClean="0">
              <a:solidFill>
                <a:schemeClr val="bg1"/>
              </a:solidFill>
            </a:endParaRPr>
          </a:p>
          <a:p>
            <a:pPr marL="1257300" indent="-895350"/>
            <a:r>
              <a:rPr lang="en-GB" dirty="0" smtClean="0">
                <a:solidFill>
                  <a:schemeClr val="bg1"/>
                </a:solidFill>
              </a:rPr>
              <a:t>Efficiency and effectiveness of marking and  moderation processes and procedures</a:t>
            </a:r>
          </a:p>
        </p:txBody>
      </p:sp>
      <p:sp>
        <p:nvSpPr>
          <p:cNvPr id="6" name="Rectangle 4"/>
          <p:cNvSpPr>
            <a:spLocks noGrp="1" noChangeArrowheads="1"/>
          </p:cNvSpPr>
          <p:nvPr>
            <p:ph type="title"/>
          </p:nvPr>
        </p:nvSpPr>
        <p:spPr bwMode="auto">
          <a:xfrm>
            <a:off x="0" y="0"/>
            <a:ext cx="9144000" cy="857232"/>
          </a:xfrm>
          <a:prstGeom prst="rect">
            <a:avLst/>
          </a:prstGeom>
          <a:solidFill>
            <a:srgbClr val="FFC000"/>
          </a:solidFill>
          <a:ln w="76200">
            <a:noFill/>
            <a:miter lim="800000"/>
            <a:headEnd/>
            <a:tailEnd/>
          </a:ln>
        </p:spPr>
        <p:txBody>
          <a:bodyPr wrap="none" anchor="ctr">
            <a:normAutofit fontScale="90000"/>
          </a:bodyPr>
          <a:lstStyle/>
          <a:p>
            <a:r>
              <a:rPr lang="en-GB" sz="6600" b="1" dirty="0" smtClean="0"/>
              <a:t>Key Foci</a:t>
            </a:r>
            <a:endParaRPr lang="en-GB" sz="6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a:xfrm>
            <a:off x="0" y="928670"/>
            <a:ext cx="9144000" cy="5929330"/>
          </a:xfrm>
          <a:ln>
            <a:solidFill>
              <a:schemeClr val="bg1"/>
            </a:solidFill>
          </a:ln>
        </p:spPr>
        <p:txBody>
          <a:bodyPr>
            <a:normAutofit lnSpcReduction="10000"/>
          </a:bodyPr>
          <a:lstStyle/>
          <a:p>
            <a:pPr marL="1076325" indent="-1076325">
              <a:buNone/>
            </a:pPr>
            <a:endParaRPr lang="en-GB" sz="900" dirty="0" smtClean="0">
              <a:solidFill>
                <a:srgbClr val="FFC000"/>
              </a:solidFill>
            </a:endParaRPr>
          </a:p>
          <a:p>
            <a:pPr marL="1790700" indent="-1790700">
              <a:buNone/>
            </a:pPr>
            <a:r>
              <a:rPr lang="en-GB" b="1" dirty="0" smtClean="0">
                <a:solidFill>
                  <a:srgbClr val="FFC000"/>
                </a:solidFill>
              </a:rPr>
              <a:t>AL1	 Clarify what constitutes good so students know what they need to do and how to get there	</a:t>
            </a:r>
            <a:endParaRPr lang="en-GB" dirty="0" smtClean="0">
              <a:solidFill>
                <a:srgbClr val="FFC000"/>
              </a:solidFill>
            </a:endParaRPr>
          </a:p>
          <a:p>
            <a:pPr>
              <a:buNone/>
            </a:pPr>
            <a:endParaRPr lang="en-GB" dirty="0" smtClean="0">
              <a:solidFill>
                <a:srgbClr val="FFC000"/>
              </a:solidFill>
            </a:endParaRPr>
          </a:p>
          <a:p>
            <a:pPr>
              <a:buNone/>
            </a:pPr>
            <a:endParaRPr lang="en-GB" dirty="0" smtClean="0">
              <a:solidFill>
                <a:srgbClr val="FFC000"/>
              </a:solidFill>
            </a:endParaRPr>
          </a:p>
          <a:p>
            <a:pPr>
              <a:buNone/>
            </a:pPr>
            <a:r>
              <a:rPr lang="en-GB" dirty="0" smtClean="0">
                <a:solidFill>
                  <a:srgbClr val="FFC000"/>
                </a:solidFill>
              </a:rPr>
              <a:t>	Provide opportunities for students to mark work using assessment criteria and so that they can see different versions of what constitutes good. Snippets of work to demonstrate key points can be valuable. </a:t>
            </a:r>
          </a:p>
          <a:p>
            <a:pPr>
              <a:buNone/>
            </a:pPr>
            <a:r>
              <a:rPr lang="en-GB" dirty="0" smtClean="0">
                <a:solidFill>
                  <a:srgbClr val="FFC000"/>
                </a:solidFill>
              </a:rPr>
              <a:t> </a:t>
            </a:r>
          </a:p>
        </p:txBody>
      </p:sp>
      <p:sp>
        <p:nvSpPr>
          <p:cNvPr id="6" name="Rectangle 4"/>
          <p:cNvSpPr>
            <a:spLocks noGrp="1" noChangeArrowheads="1"/>
          </p:cNvSpPr>
          <p:nvPr>
            <p:ph type="title"/>
          </p:nvPr>
        </p:nvSpPr>
        <p:spPr bwMode="auto">
          <a:xfrm>
            <a:off x="0" y="0"/>
            <a:ext cx="9144000" cy="857232"/>
          </a:xfrm>
          <a:prstGeom prst="rect">
            <a:avLst/>
          </a:prstGeom>
          <a:solidFill>
            <a:srgbClr val="FFC000"/>
          </a:solidFill>
          <a:ln w="76200">
            <a:noFill/>
            <a:miter lim="800000"/>
            <a:headEnd/>
            <a:tailEnd/>
          </a:ln>
        </p:spPr>
        <p:txBody>
          <a:bodyPr wrap="none" anchor="ctr">
            <a:normAutofit fontScale="90000"/>
          </a:bodyPr>
          <a:lstStyle/>
          <a:p>
            <a:r>
              <a:rPr lang="en-GB" sz="6600" b="1" dirty="0" smtClean="0"/>
              <a:t>Priority 1: What is good?</a:t>
            </a:r>
            <a:endParaRPr lang="en-GB" sz="6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a:xfrm>
            <a:off x="0" y="928670"/>
            <a:ext cx="9144000" cy="5929330"/>
          </a:xfrm>
          <a:ln>
            <a:solidFill>
              <a:schemeClr val="bg1"/>
            </a:solidFill>
          </a:ln>
        </p:spPr>
        <p:txBody>
          <a:bodyPr>
            <a:normAutofit/>
          </a:bodyPr>
          <a:lstStyle/>
          <a:p>
            <a:pPr marL="1076325" indent="-1076325">
              <a:buNone/>
            </a:pPr>
            <a:endParaRPr lang="en-GB" sz="900" dirty="0" smtClean="0">
              <a:solidFill>
                <a:srgbClr val="FFC000"/>
              </a:solidFill>
            </a:endParaRPr>
          </a:p>
          <a:p>
            <a:pPr algn="ctr">
              <a:buNone/>
            </a:pPr>
            <a:endParaRPr lang="en-GB" b="1" dirty="0" smtClean="0">
              <a:solidFill>
                <a:srgbClr val="FFC000"/>
              </a:solidFill>
            </a:endParaRPr>
          </a:p>
          <a:p>
            <a:pPr algn="ctr">
              <a:buNone/>
            </a:pPr>
            <a:r>
              <a:rPr lang="en-GB" b="1" dirty="0" smtClean="0">
                <a:solidFill>
                  <a:srgbClr val="FFC000"/>
                </a:solidFill>
              </a:rPr>
              <a:t>AL3 	Make student entitlement clear. </a:t>
            </a:r>
          </a:p>
          <a:p>
            <a:endParaRPr lang="en-GB" b="1" dirty="0" smtClean="0">
              <a:solidFill>
                <a:srgbClr val="FFC000"/>
              </a:solidFill>
            </a:endParaRPr>
          </a:p>
          <a:p>
            <a:endParaRPr lang="en-GB" dirty="0" smtClean="0">
              <a:solidFill>
                <a:srgbClr val="FFC000"/>
              </a:solidFill>
            </a:endParaRPr>
          </a:p>
          <a:p>
            <a:pPr>
              <a:buNone/>
            </a:pPr>
            <a:r>
              <a:rPr lang="en-GB" dirty="0" smtClean="0">
                <a:solidFill>
                  <a:srgbClr val="FFC000"/>
                </a:solidFill>
              </a:rPr>
              <a:t>Make it explicit from the outset what the student role in assessment and feedback is. Clarify how many hours of support they are entitled to and what form this will take. </a:t>
            </a:r>
          </a:p>
        </p:txBody>
      </p:sp>
      <p:sp>
        <p:nvSpPr>
          <p:cNvPr id="6" name="Rectangle 4"/>
          <p:cNvSpPr>
            <a:spLocks noGrp="1" noChangeArrowheads="1"/>
          </p:cNvSpPr>
          <p:nvPr>
            <p:ph type="title"/>
          </p:nvPr>
        </p:nvSpPr>
        <p:spPr bwMode="auto">
          <a:xfrm>
            <a:off x="0" y="0"/>
            <a:ext cx="9144000" cy="857232"/>
          </a:xfrm>
          <a:prstGeom prst="rect">
            <a:avLst/>
          </a:prstGeom>
          <a:solidFill>
            <a:srgbClr val="FFC000"/>
          </a:solidFill>
          <a:ln w="76200">
            <a:noFill/>
            <a:miter lim="800000"/>
            <a:headEnd/>
            <a:tailEnd/>
          </a:ln>
        </p:spPr>
        <p:txBody>
          <a:bodyPr wrap="none" anchor="ctr">
            <a:normAutofit fontScale="90000"/>
          </a:bodyPr>
          <a:lstStyle/>
          <a:p>
            <a:r>
              <a:rPr lang="en-GB" sz="6600" b="1" dirty="0" smtClean="0"/>
              <a:t>Priority 2: Entitlement</a:t>
            </a:r>
            <a:endParaRPr lang="en-GB" sz="6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a:xfrm>
            <a:off x="0" y="928670"/>
            <a:ext cx="9144000" cy="5929330"/>
          </a:xfrm>
          <a:ln>
            <a:solidFill>
              <a:schemeClr val="bg1"/>
            </a:solidFill>
          </a:ln>
        </p:spPr>
        <p:txBody>
          <a:bodyPr>
            <a:normAutofit/>
          </a:bodyPr>
          <a:lstStyle/>
          <a:p>
            <a:pPr marL="1076325" indent="-1076325">
              <a:buNone/>
            </a:pPr>
            <a:endParaRPr lang="en-GB" sz="900" dirty="0" smtClean="0">
              <a:solidFill>
                <a:srgbClr val="FFC000"/>
              </a:solidFill>
            </a:endParaRPr>
          </a:p>
          <a:p>
            <a:pPr>
              <a:buNone/>
            </a:pPr>
            <a:r>
              <a:rPr lang="en-GB" b="1" dirty="0" smtClean="0">
                <a:solidFill>
                  <a:srgbClr val="FFC000"/>
                </a:solidFill>
              </a:rPr>
              <a:t>AF1			Focused feedback</a:t>
            </a:r>
          </a:p>
          <a:p>
            <a:pPr>
              <a:buNone/>
            </a:pPr>
            <a:endParaRPr lang="en-GB" b="1" dirty="0" smtClean="0">
              <a:solidFill>
                <a:srgbClr val="FFC000"/>
              </a:solidFill>
            </a:endParaRPr>
          </a:p>
          <a:p>
            <a:pPr>
              <a:buNone/>
            </a:pPr>
            <a:endParaRPr lang="en-GB" dirty="0" smtClean="0">
              <a:solidFill>
                <a:srgbClr val="FFC000"/>
              </a:solidFill>
            </a:endParaRPr>
          </a:p>
          <a:p>
            <a:pPr>
              <a:buNone/>
            </a:pPr>
            <a:endParaRPr lang="en-GB" dirty="0" smtClean="0">
              <a:solidFill>
                <a:srgbClr val="FFC000"/>
              </a:solidFill>
            </a:endParaRPr>
          </a:p>
          <a:p>
            <a:pPr>
              <a:buNone/>
            </a:pPr>
            <a:r>
              <a:rPr lang="en-GB" dirty="0" smtClean="0">
                <a:solidFill>
                  <a:srgbClr val="FFC000"/>
                </a:solidFill>
              </a:rPr>
              <a:t>	Streamline feedback to focus on:  what was good; what let them down if anything; how can they improve. Explain the rationale behind what you are doing feedback</a:t>
            </a:r>
            <a:r>
              <a:rPr lang="en-GB" dirty="0" smtClean="0"/>
              <a:t>.</a:t>
            </a:r>
            <a:endParaRPr lang="en-GB" dirty="0"/>
          </a:p>
        </p:txBody>
      </p:sp>
      <p:sp>
        <p:nvSpPr>
          <p:cNvPr id="6" name="Rectangle 4"/>
          <p:cNvSpPr>
            <a:spLocks noGrp="1" noChangeArrowheads="1"/>
          </p:cNvSpPr>
          <p:nvPr>
            <p:ph type="title"/>
          </p:nvPr>
        </p:nvSpPr>
        <p:spPr bwMode="auto">
          <a:xfrm>
            <a:off x="0" y="0"/>
            <a:ext cx="9144000" cy="857232"/>
          </a:xfrm>
          <a:prstGeom prst="rect">
            <a:avLst/>
          </a:prstGeom>
          <a:solidFill>
            <a:srgbClr val="FFC000"/>
          </a:solidFill>
          <a:ln w="76200">
            <a:noFill/>
            <a:miter lim="800000"/>
            <a:headEnd/>
            <a:tailEnd/>
          </a:ln>
        </p:spPr>
        <p:txBody>
          <a:bodyPr wrap="none" anchor="ctr">
            <a:normAutofit fontScale="90000"/>
          </a:bodyPr>
          <a:lstStyle/>
          <a:p>
            <a:r>
              <a:rPr lang="en-GB" sz="6600" b="1" dirty="0" smtClean="0"/>
              <a:t>Priority 3: Focused Feedback</a:t>
            </a:r>
            <a:endParaRPr lang="en-GB" sz="6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a:xfrm>
            <a:off x="0" y="928670"/>
            <a:ext cx="9144000" cy="5929330"/>
          </a:xfrm>
          <a:ln>
            <a:solidFill>
              <a:schemeClr val="bg1"/>
            </a:solidFill>
          </a:ln>
        </p:spPr>
        <p:txBody>
          <a:bodyPr>
            <a:normAutofit/>
          </a:bodyPr>
          <a:lstStyle/>
          <a:p>
            <a:pPr>
              <a:buNone/>
            </a:pPr>
            <a:endParaRPr lang="en-GB" sz="3600" b="1" dirty="0" smtClean="0">
              <a:solidFill>
                <a:srgbClr val="FFC000"/>
              </a:solidFill>
            </a:endParaRPr>
          </a:p>
          <a:p>
            <a:pPr>
              <a:buNone/>
            </a:pPr>
            <a:r>
              <a:rPr lang="en-GB" sz="6000" b="1" dirty="0" smtClean="0">
                <a:solidFill>
                  <a:srgbClr val="FFC000"/>
                </a:solidFill>
              </a:rPr>
              <a:t>EAT:  3 main areas: </a:t>
            </a:r>
          </a:p>
          <a:p>
            <a:pPr>
              <a:buNone/>
            </a:pPr>
            <a:endParaRPr lang="en-GB" sz="3600" b="1" dirty="0" smtClean="0">
              <a:solidFill>
                <a:srgbClr val="FFC000"/>
              </a:solidFill>
            </a:endParaRPr>
          </a:p>
          <a:p>
            <a:pPr marL="1438275" indent="0">
              <a:buNone/>
            </a:pPr>
            <a:r>
              <a:rPr lang="en-GB" sz="5400" b="1" dirty="0" smtClean="0">
                <a:solidFill>
                  <a:srgbClr val="FFC000"/>
                </a:solidFill>
              </a:rPr>
              <a:t>Assessment Literacy</a:t>
            </a:r>
          </a:p>
          <a:p>
            <a:pPr marL="1438275" indent="0">
              <a:buNone/>
            </a:pPr>
            <a:r>
              <a:rPr lang="en-GB" sz="5400" b="1" dirty="0" smtClean="0">
                <a:solidFill>
                  <a:srgbClr val="FFC000"/>
                </a:solidFill>
              </a:rPr>
              <a:t>Assessment Feedback</a:t>
            </a:r>
          </a:p>
          <a:p>
            <a:pPr marL="1438275" indent="0">
              <a:buNone/>
            </a:pPr>
            <a:r>
              <a:rPr lang="en-GB" sz="5400" b="1" dirty="0" smtClean="0">
                <a:solidFill>
                  <a:srgbClr val="FFC000"/>
                </a:solidFill>
              </a:rPr>
              <a:t>Assessment Design</a:t>
            </a:r>
          </a:p>
          <a:p>
            <a:pPr>
              <a:buNone/>
            </a:pPr>
            <a:endParaRPr lang="en-GB" sz="3600" b="1" dirty="0" smtClean="0">
              <a:solidFill>
                <a:srgbClr val="FFC000"/>
              </a:solidFill>
            </a:endParaRPr>
          </a:p>
          <a:p>
            <a:pPr>
              <a:buNone/>
            </a:pPr>
            <a:endParaRPr lang="en-GB" b="1" dirty="0" smtClean="0">
              <a:solidFill>
                <a:srgbClr val="FFC000"/>
              </a:solidFill>
            </a:endParaRPr>
          </a:p>
        </p:txBody>
      </p:sp>
      <p:sp>
        <p:nvSpPr>
          <p:cNvPr id="6" name="Rectangle 4"/>
          <p:cNvSpPr>
            <a:spLocks noGrp="1" noChangeArrowheads="1"/>
          </p:cNvSpPr>
          <p:nvPr>
            <p:ph type="title"/>
          </p:nvPr>
        </p:nvSpPr>
        <p:spPr bwMode="auto">
          <a:xfrm>
            <a:off x="0" y="0"/>
            <a:ext cx="9144000" cy="857232"/>
          </a:xfrm>
          <a:prstGeom prst="rect">
            <a:avLst/>
          </a:prstGeom>
          <a:solidFill>
            <a:srgbClr val="FFC000"/>
          </a:solidFill>
          <a:ln w="76200">
            <a:noFill/>
            <a:miter lim="800000"/>
            <a:headEnd/>
            <a:tailEnd/>
          </a:ln>
        </p:spPr>
        <p:txBody>
          <a:bodyPr wrap="none" anchor="ctr">
            <a:normAutofit/>
          </a:bodyPr>
          <a:lstStyle/>
          <a:p>
            <a:r>
              <a:rPr lang="en-GB" sz="4800" b="1" dirty="0" smtClean="0"/>
              <a:t>Holistic Assessment Framework</a:t>
            </a:r>
            <a:endParaRPr lang="en-GB"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21386" t="26367" r="20690" b="17270"/>
          <a:stretch/>
        </p:blipFill>
        <p:spPr bwMode="auto">
          <a:xfrm>
            <a:off x="251520" y="188640"/>
            <a:ext cx="8784976" cy="6552728"/>
          </a:xfrm>
          <a:prstGeom prst="rect">
            <a:avLst/>
          </a:prstGeom>
          <a:ln>
            <a:noFill/>
          </a:ln>
          <a:extLst>
            <a:ext uri="{53640926-AAD7-44D8-BBD7-CCE9431645EC}">
              <a14:shadowObscured xmlns="" xmlns:a14="http://schemas.microsoft.com/office/drawing/2010/main"/>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14047</TotalTime>
  <Words>245</Words>
  <Application>Microsoft Office PowerPoint</Application>
  <PresentationFormat>On-screen Show (4:3)</PresentationFormat>
  <Paragraphs>131</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Researching Assessment Practices   </vt:lpstr>
      <vt:lpstr>Overview</vt:lpstr>
      <vt:lpstr>Slide 3</vt:lpstr>
      <vt:lpstr>Key Foci</vt:lpstr>
      <vt:lpstr>Priority 1: What is good?</vt:lpstr>
      <vt:lpstr>Priority 2: Entitlement</vt:lpstr>
      <vt:lpstr>Priority 3: Focused Feedback</vt:lpstr>
      <vt:lpstr>Holistic Assessment Framework</vt:lpstr>
      <vt:lpstr>Slide 9</vt:lpstr>
      <vt:lpstr>Slide 10</vt:lpstr>
      <vt:lpstr>Discipline Representatives</vt:lpstr>
      <vt:lpstr>Programme Level Assessment</vt:lpstr>
      <vt:lpstr>Level 1</vt:lpstr>
      <vt:lpstr>Changes in emphasis in NSS 2017</vt:lpstr>
      <vt:lpstr>Slide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dc:creator>
  <cp:lastModifiedBy>0</cp:lastModifiedBy>
  <cp:revision>73</cp:revision>
  <dcterms:created xsi:type="dcterms:W3CDTF">2015-09-14T00:13:38Z</dcterms:created>
  <dcterms:modified xsi:type="dcterms:W3CDTF">2016-06-03T00:42:32Z</dcterms:modified>
</cp:coreProperties>
</file>